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386" r:id="rId2"/>
    <p:sldId id="387" r:id="rId3"/>
    <p:sldId id="355" r:id="rId4"/>
    <p:sldId id="368" r:id="rId5"/>
    <p:sldId id="327" r:id="rId6"/>
    <p:sldId id="330" r:id="rId7"/>
    <p:sldId id="328" r:id="rId8"/>
    <p:sldId id="331" r:id="rId9"/>
    <p:sldId id="332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37" r:id="rId22"/>
    <p:sldId id="350" r:id="rId23"/>
    <p:sldId id="351" r:id="rId24"/>
    <p:sldId id="367" r:id="rId25"/>
    <p:sldId id="372" r:id="rId26"/>
    <p:sldId id="375" r:id="rId27"/>
    <p:sldId id="373" r:id="rId28"/>
    <p:sldId id="354" r:id="rId29"/>
    <p:sldId id="379" r:id="rId30"/>
    <p:sldId id="392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33CC"/>
    <a:srgbClr val="00FF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73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DE508-C761-44CC-975C-F0CAA78767EA}" type="datetimeFigureOut">
              <a:rPr lang="es-ES" smtClean="0"/>
              <a:t>30/03/2024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9080D-C101-4AFE-847E-5587DE6B51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1801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D0CF-B8CE-48DF-861A-940FE70F374F}" type="slidenum">
              <a:rPr lang="es-PY" smtClean="0"/>
              <a:pPr/>
              <a:t>5</a:t>
            </a:fld>
            <a:endParaRPr lang="es-PY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D0CF-B8CE-48DF-861A-940FE70F374F}" type="slidenum">
              <a:rPr lang="es-PY" smtClean="0"/>
              <a:pPr/>
              <a:t>9</a:t>
            </a:fld>
            <a:endParaRPr lang="es-PY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D0CF-B8CE-48DF-861A-940FE70F374F}" type="slidenum">
              <a:rPr lang="es-PY" smtClean="0"/>
              <a:pPr/>
              <a:t>22</a:t>
            </a:fld>
            <a:endParaRPr lang="es-PY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D0CF-B8CE-48DF-861A-940FE70F374F}" type="slidenum">
              <a:rPr lang="es-PY" smtClean="0"/>
              <a:pPr/>
              <a:t>23</a:t>
            </a:fld>
            <a:endParaRPr lang="es-PY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0ACA5-CCB2-4E4D-A3FA-8E241B854B56}" type="slidenum">
              <a:rPr lang="es-PY" smtClean="0"/>
              <a:pPr/>
              <a:t>26</a:t>
            </a:fld>
            <a:endParaRPr lang="es-PY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D0CF-B8CE-48DF-861A-940FE70F374F}" type="slidenum">
              <a:rPr lang="es-PY" smtClean="0"/>
              <a:pPr/>
              <a:t>28</a:t>
            </a:fld>
            <a:endParaRPr lang="es-P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63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639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996F76BF-B206-4398-8DE5-028E1DE9B050}" type="datetime1">
              <a:rPr lang="es-ES" smtClean="0"/>
              <a:t>30/03/2024</a:t>
            </a:fld>
            <a:endParaRPr lang="es-ES"/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F1F24-31A8-4611-B7B3-B00029A0C44B}" type="datetime1">
              <a:rPr lang="es-ES" smtClean="0"/>
              <a:t>30/03/2024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36B932-DC91-418B-966A-FAD9D7E6512C}" type="datetime1">
              <a:rPr lang="es-ES" smtClean="0"/>
              <a:t>30/03/2024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8CC7B3-C043-497C-BB5F-D38A415A76FD}" type="datetime1">
              <a:rPr lang="es-ES" smtClean="0"/>
              <a:t>30/03/2024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3F8527-8960-41AC-84A8-1F2F96E54469}" type="datetime1">
              <a:rPr lang="es-ES" smtClean="0"/>
              <a:t>30/03/2024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2E0298-BCEF-4748-9192-2B323AF6DF28}" type="datetime1">
              <a:rPr lang="es-ES" smtClean="0"/>
              <a:t>30/03/2024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9DD7D-DA19-4855-9B58-C68FC4AD05D6}" type="datetime1">
              <a:rPr lang="es-ES" smtClean="0"/>
              <a:t>30/03/2024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D88D61-B482-40EB-B1CD-126ACCE02BE4}" type="datetime1">
              <a:rPr lang="es-ES" smtClean="0"/>
              <a:t>30/03/2024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8BA53B-1954-4E3C-9DE6-249948C28A4D}" type="datetime1">
              <a:rPr lang="es-ES" smtClean="0"/>
              <a:t>30/03/2024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33A7CB-1D02-4EB5-95DA-D6424AB0AC1F}" type="datetime1">
              <a:rPr lang="es-ES" smtClean="0"/>
              <a:t>30/03/2024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6EADC4-9EA8-4585-9747-44BDD55718D2}" type="datetime1">
              <a:rPr lang="es-ES" smtClean="0"/>
              <a:t>30/03/2024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5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13C2110F-BE83-4D81-BF47-7BFBE5A6D265}" type="datetime1">
              <a:rPr lang="es-ES" smtClean="0"/>
              <a:t>30/03/2024</a:t>
            </a:fld>
            <a:endParaRPr lang="es-ES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8E179CD3-BA72-4BAE-B809-57A00A1816A2}" type="slidenum">
              <a:rPr lang="es-ES" smtClean="0"/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s-P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fffquechimba.gathacol.net/files/2009/07/spl57176_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052736"/>
            <a:ext cx="7921273" cy="527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507923" y="116632"/>
            <a:ext cx="8229600" cy="1139825"/>
          </a:xfrm>
        </p:spPr>
        <p:txBody>
          <a:bodyPr/>
          <a:lstStyle/>
          <a:p>
            <a:r>
              <a:rPr lang="es-ES" sz="4000" b="1" dirty="0">
                <a:solidFill>
                  <a:srgbClr val="FFFF00"/>
                </a:solidFill>
                <a:effectLst/>
                <a:latin typeface="Wide Latin" pitchFamily="18" charset="0"/>
              </a:rPr>
              <a:t>A N A T O M Í A</a:t>
            </a:r>
          </a:p>
        </p:txBody>
      </p:sp>
      <p:sp>
        <p:nvSpPr>
          <p:cNvPr id="2" name="AutoShape 2" descr="http://web.educastur.princast.es/proyectos/grupotecne/archivos/investiga/101anatomia_homem_leonardo.jpg"/>
          <p:cNvSpPr>
            <a:spLocks noChangeAspect="1" noChangeArrowheads="1"/>
          </p:cNvSpPr>
          <p:nvPr/>
        </p:nvSpPr>
        <p:spPr bwMode="auto">
          <a:xfrm>
            <a:off x="155575" y="-1858963"/>
            <a:ext cx="28575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557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179512" y="1700808"/>
            <a:ext cx="8820472" cy="2232248"/>
          </a:xfrm>
          <a:solidFill>
            <a:srgbClr val="FF0000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115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PERITONEO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9386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95536" y="1844824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es-PY" sz="2400" dirty="0">
              <a:latin typeface="Comic Sans MS" pitchFamily="66" charset="0"/>
            </a:endParaRPr>
          </a:p>
          <a:p>
            <a:r>
              <a:rPr lang="es-ES" sz="2400" dirty="0">
                <a:latin typeface="Comic Sans MS" pitchFamily="66" charset="0"/>
              </a:rPr>
              <a:t>Está formada por 2 hojas o láminas:</a:t>
            </a:r>
          </a:p>
          <a:p>
            <a:endParaRPr lang="es-PY" sz="2400" dirty="0">
              <a:latin typeface="Comic Sans MS" pitchFamily="66" charset="0"/>
            </a:endParaRPr>
          </a:p>
          <a:p>
            <a:pPr lvl="0"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HOJA PARIETAL: </a:t>
            </a:r>
            <a:r>
              <a:rPr lang="es-ES" sz="2400" dirty="0">
                <a:latin typeface="Comic Sans MS" pitchFamily="66" charset="0"/>
              </a:rPr>
              <a:t>tapiza las </a:t>
            </a:r>
            <a:r>
              <a:rPr lang="es-ES" sz="2400" b="1" dirty="0">
                <a:solidFill>
                  <a:srgbClr val="92D050"/>
                </a:solidFill>
                <a:latin typeface="Comic Sans MS" pitchFamily="66" charset="0"/>
              </a:rPr>
              <a:t>paredes</a:t>
            </a:r>
            <a:r>
              <a:rPr lang="es-ES" sz="2400" dirty="0">
                <a:latin typeface="Comic Sans MS" pitchFamily="66" charset="0"/>
              </a:rPr>
              <a:t> abdominal y pelviana.</a:t>
            </a:r>
          </a:p>
          <a:p>
            <a:pPr lvl="0">
              <a:buNone/>
            </a:pPr>
            <a:endParaRPr lang="es-PY" sz="2400" dirty="0">
              <a:latin typeface="Comic Sans MS" pitchFamily="66" charset="0"/>
            </a:endParaRPr>
          </a:p>
          <a:p>
            <a:pPr lvl="0"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HOJA VISCERAL: </a:t>
            </a:r>
            <a:r>
              <a:rPr lang="es-ES" sz="2400" dirty="0">
                <a:latin typeface="Comic Sans MS" pitchFamily="66" charset="0"/>
              </a:rPr>
              <a:t>se adhiere a las </a:t>
            </a:r>
            <a:r>
              <a:rPr lang="es-ES" sz="2400" b="1" dirty="0">
                <a:solidFill>
                  <a:srgbClr val="92D050"/>
                </a:solidFill>
                <a:latin typeface="Comic Sans MS" pitchFamily="66" charset="0"/>
              </a:rPr>
              <a:t>vísceras</a:t>
            </a:r>
            <a:r>
              <a:rPr lang="es-ES" sz="2400" dirty="0">
                <a:latin typeface="Comic Sans MS" pitchFamily="66" charset="0"/>
              </a:rPr>
              <a:t> intraabdominales.</a:t>
            </a:r>
          </a:p>
          <a:p>
            <a:pPr lvl="0">
              <a:buNone/>
            </a:pPr>
            <a:endParaRPr lang="es-PY" sz="2400" dirty="0">
              <a:latin typeface="Comic Sans MS" pitchFamily="66" charset="0"/>
            </a:endParaRPr>
          </a:p>
          <a:p>
            <a:pPr>
              <a:buNone/>
            </a:pPr>
            <a:r>
              <a:rPr lang="es-ES" sz="2400" dirty="0">
                <a:latin typeface="Comic Sans MS" pitchFamily="66" charset="0"/>
              </a:rPr>
              <a:t>Las 2 hojas se continúan una con otra </a:t>
            </a: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sin interrupción </a:t>
            </a:r>
            <a:r>
              <a:rPr lang="es-ES" sz="2400" dirty="0">
                <a:latin typeface="Comic Sans MS" pitchFamily="66" charset="0"/>
              </a:rPr>
              <a:t>y delimitan la </a:t>
            </a: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CAVIDAD PERITONEAL.</a:t>
            </a:r>
          </a:p>
          <a:p>
            <a:pPr>
              <a:buNone/>
            </a:pPr>
            <a:endParaRPr lang="es-PY" sz="2400" b="1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2267744" y="188640"/>
            <a:ext cx="4283968" cy="912702"/>
          </a:xfrm>
          <a:solidFill>
            <a:srgbClr val="FFFF00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48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PERITONEO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3</a:t>
            </a:fld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827584" y="1268760"/>
            <a:ext cx="7200800" cy="707886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Membrana serosa </a:t>
            </a:r>
            <a:r>
              <a:rPr lang="es-ES" sz="2000" b="1" dirty="0">
                <a:latin typeface="Comic Sans MS" pitchFamily="66" charset="0"/>
              </a:rPr>
              <a:t>que tapiza las</a:t>
            </a:r>
            <a:r>
              <a:rPr lang="es-ES" sz="2000" b="1" dirty="0">
                <a:solidFill>
                  <a:srgbClr val="FF33CC"/>
                </a:solidFill>
                <a:latin typeface="Comic Sans MS" pitchFamily="66" charset="0"/>
              </a:rPr>
              <a:t>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paredes </a:t>
            </a:r>
            <a:r>
              <a:rPr lang="es-ES" sz="2000" b="1" dirty="0">
                <a:latin typeface="Comic Sans MS" pitchFamily="66" charset="0"/>
              </a:rPr>
              <a:t>de la cavidad abdominopelviana y a los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órganos </a:t>
            </a:r>
            <a:r>
              <a:rPr lang="es-ES" sz="2000" b="1" dirty="0">
                <a:latin typeface="Comic Sans MS" pitchFamily="66" charset="0"/>
              </a:rPr>
              <a:t>que contiene.</a:t>
            </a:r>
          </a:p>
        </p:txBody>
      </p:sp>
    </p:spTree>
    <p:extLst>
      <p:ext uri="{BB962C8B-B14F-4D97-AF65-F5344CB8AC3E}">
        <p14:creationId xmlns:p14="http://schemas.microsoft.com/office/powerpoint/2010/main" val="76141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2473" t="33034" r="34206" b="27808"/>
          <a:stretch>
            <a:fillRect/>
          </a:stretch>
        </p:blipFill>
        <p:spPr bwMode="auto">
          <a:xfrm>
            <a:off x="1547664" y="260647"/>
            <a:ext cx="5112568" cy="64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135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scanear002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1299"/>
          <a:stretch>
            <a:fillRect/>
          </a:stretch>
        </p:blipFill>
        <p:spPr bwMode="auto">
          <a:xfrm>
            <a:off x="1352306" y="147986"/>
            <a:ext cx="6340700" cy="668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A34E-9C30-488C-BED0-2BA276CC40B5}" type="slidenum">
              <a:rPr lang="es-PY" smtClean="0"/>
              <a:pPr/>
              <a:t>5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33329" y="2301702"/>
            <a:ext cx="218490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PERITONEO PARIETAL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99592" y="4437112"/>
            <a:ext cx="2184902" cy="707886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CAVIDAD PERITONEAL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940152" y="2474050"/>
            <a:ext cx="2184902" cy="707886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PERITONEO VISCERAL</a:t>
            </a: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2483768" y="2827993"/>
            <a:ext cx="625388" cy="16900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H="1">
            <a:off x="3635896" y="2812061"/>
            <a:ext cx="2088232" cy="36987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3084494" y="3573016"/>
            <a:ext cx="551402" cy="86409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116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6992" t="34057" r="29896" b="28101"/>
          <a:stretch>
            <a:fillRect/>
          </a:stretch>
        </p:blipFill>
        <p:spPr bwMode="auto">
          <a:xfrm>
            <a:off x="395536" y="36741"/>
            <a:ext cx="7501163" cy="642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6</a:t>
            </a:fld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6959098" y="4941168"/>
            <a:ext cx="218490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PERITONEO PARIETAL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907704" y="5144998"/>
            <a:ext cx="2184902" cy="707886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CAVIDAD PERITONEAL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866647" y="692696"/>
            <a:ext cx="2184902" cy="707886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PERITONEO VISCERAL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 flipH="1" flipV="1">
            <a:off x="2339752" y="4149080"/>
            <a:ext cx="660404" cy="99591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H="1" flipV="1">
            <a:off x="7092280" y="3789040"/>
            <a:ext cx="792088" cy="115212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H="1">
            <a:off x="3635896" y="1400582"/>
            <a:ext cx="2240632" cy="80428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73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0679"/>
            <a:ext cx="6264696" cy="4408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7</a:t>
            </a:fld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611560" y="404664"/>
            <a:ext cx="77748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CAVIDAD PERITONEAL:</a:t>
            </a:r>
          </a:p>
          <a:p>
            <a:endParaRPr lang="es-ES" sz="2000" b="1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Tiene 2 partes:</a:t>
            </a:r>
          </a:p>
          <a:p>
            <a:r>
              <a:rPr lang="es-ES" sz="2000" b="1" dirty="0">
                <a:latin typeface="Comic Sans MS" pitchFamily="66" charset="0"/>
              </a:rPr>
              <a:t>La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gran cavidad peritoneal </a:t>
            </a:r>
            <a:r>
              <a:rPr lang="es-ES" sz="2000" b="1" dirty="0">
                <a:latin typeface="Comic Sans MS" pitchFamily="66" charset="0"/>
              </a:rPr>
              <a:t>y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transcavidad de los epiplones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33161" y="1865310"/>
            <a:ext cx="8388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Comic Sans MS" pitchFamily="66" charset="0"/>
              </a:rPr>
              <a:t>Se comunican mediante el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formen epiploico (hiato de Winslow).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221522" y="3986964"/>
            <a:ext cx="554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B050"/>
                </a:solidFill>
                <a:latin typeface="Comic Sans MS" pitchFamily="66" charset="0"/>
              </a:rPr>
              <a:t>HW</a:t>
            </a:r>
            <a:endParaRPr lang="es-ES" sz="1600" dirty="0">
              <a:solidFill>
                <a:srgbClr val="00B05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347864" y="4340935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Comic Sans MS" pitchFamily="66" charset="0"/>
              </a:rPr>
              <a:t>TCE</a:t>
            </a:r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148064" y="4156269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  <a:latin typeface="Comic Sans MS" pitchFamily="66" charset="0"/>
              </a:rPr>
              <a:t>GCP</a:t>
            </a:r>
            <a:endParaRPr lang="es-E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515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1722" t="32481" r="32262" b="31254"/>
          <a:stretch>
            <a:fillRect/>
          </a:stretch>
        </p:blipFill>
        <p:spPr bwMode="auto">
          <a:xfrm>
            <a:off x="214282" y="1071546"/>
            <a:ext cx="43732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8</a:t>
            </a:fld>
            <a:endParaRPr lang="es-E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 l="40478" t="31445" r="31690" b="27539"/>
          <a:stretch>
            <a:fillRect/>
          </a:stretch>
        </p:blipFill>
        <p:spPr bwMode="auto">
          <a:xfrm>
            <a:off x="4857752" y="1071546"/>
            <a:ext cx="400733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69874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A34E-9C30-488C-BED0-2BA276CC40B5}" type="slidenum">
              <a:rPr lang="es-PY" smtClean="0"/>
              <a:pPr/>
              <a:t>9</a:t>
            </a:fld>
            <a:endParaRPr lang="es-PY"/>
          </a:p>
        </p:txBody>
      </p:sp>
      <p:sp>
        <p:nvSpPr>
          <p:cNvPr id="3" name="2 Rectángulo"/>
          <p:cNvSpPr/>
          <p:nvPr/>
        </p:nvSpPr>
        <p:spPr>
          <a:xfrm>
            <a:off x="539552" y="851118"/>
            <a:ext cx="53222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FFFF00"/>
                </a:solidFill>
                <a:latin typeface="Comic Sans MS" pitchFamily="66" charset="0"/>
              </a:rPr>
              <a:t>Formaciones peritoneales:</a:t>
            </a:r>
            <a:endParaRPr lang="es-ES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67544" y="2132856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MESOS</a:t>
            </a:r>
          </a:p>
          <a:p>
            <a:pPr marL="45720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EPIPLONES (OMENTOS)</a:t>
            </a:r>
          </a:p>
          <a:p>
            <a:pPr marL="45720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LIGAMENTOS</a:t>
            </a:r>
          </a:p>
          <a:p>
            <a:pPr marL="45720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FASCIAS DE COALESCENCIA (DE ACOLAMIENTO)</a:t>
            </a:r>
          </a:p>
        </p:txBody>
      </p:sp>
    </p:spTree>
    <p:extLst>
      <p:ext uri="{BB962C8B-B14F-4D97-AF65-F5344CB8AC3E}">
        <p14:creationId xmlns:p14="http://schemas.microsoft.com/office/powerpoint/2010/main" val="3510403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25484" y="643815"/>
            <a:ext cx="1907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1. MESOS:</a:t>
            </a:r>
            <a:endParaRPr lang="es-ES" sz="2400" dirty="0">
              <a:solidFill>
                <a:srgbClr val="00FFFF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87900" y="1484784"/>
            <a:ext cx="46161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Comic Sans MS" pitchFamily="66" charset="0"/>
              </a:rPr>
              <a:t>Repliegues del peritoneo que unen un </a:t>
            </a:r>
            <a:r>
              <a:rPr lang="es-ES" sz="2000" dirty="0">
                <a:solidFill>
                  <a:srgbClr val="FFC000"/>
                </a:solidFill>
                <a:latin typeface="Comic Sans MS" pitchFamily="66" charset="0"/>
              </a:rPr>
              <a:t>órgano</a:t>
            </a:r>
            <a:r>
              <a:rPr lang="es-ES" sz="2000" dirty="0">
                <a:latin typeface="Comic Sans MS" pitchFamily="66" charset="0"/>
              </a:rPr>
              <a:t> a la </a:t>
            </a:r>
            <a:r>
              <a:rPr lang="es-ES" sz="2000" dirty="0">
                <a:solidFill>
                  <a:srgbClr val="FFC000"/>
                </a:solidFill>
                <a:latin typeface="Comic Sans MS" pitchFamily="66" charset="0"/>
              </a:rPr>
              <a:t>pared abdominal</a:t>
            </a:r>
            <a:r>
              <a:rPr lang="es-ES" sz="2000" dirty="0">
                <a:latin typeface="Comic Sans MS" pitchFamily="66" charset="0"/>
              </a:rPr>
              <a:t>. </a:t>
            </a:r>
          </a:p>
          <a:p>
            <a:endParaRPr lang="es-ES" sz="2000" dirty="0"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Formados por </a:t>
            </a: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dos hojas </a:t>
            </a:r>
            <a:r>
              <a:rPr lang="es-ES" sz="2000" dirty="0">
                <a:latin typeface="Comic Sans MS" pitchFamily="66" charset="0"/>
              </a:rPr>
              <a:t>que unen el </a:t>
            </a:r>
            <a:r>
              <a:rPr lang="es-ES" sz="2000" dirty="0">
                <a:solidFill>
                  <a:srgbClr val="00FF00"/>
                </a:solidFill>
                <a:latin typeface="Comic Sans MS" pitchFamily="66" charset="0"/>
              </a:rPr>
              <a:t>peritoneo visceral </a:t>
            </a:r>
            <a:r>
              <a:rPr lang="es-ES" sz="2000" dirty="0">
                <a:latin typeface="Comic Sans MS" pitchFamily="66" charset="0"/>
              </a:rPr>
              <a:t>con el </a:t>
            </a:r>
            <a:r>
              <a:rPr lang="es-ES" sz="2000" dirty="0">
                <a:solidFill>
                  <a:srgbClr val="00FF00"/>
                </a:solidFill>
                <a:latin typeface="Comic Sans MS" pitchFamily="66" charset="0"/>
              </a:rPr>
              <a:t>peritoneo parietal </a:t>
            </a:r>
            <a:r>
              <a:rPr lang="es-ES" sz="2000" dirty="0">
                <a:latin typeface="Comic Sans MS" pitchFamily="66" charset="0"/>
              </a:rPr>
              <a:t>y contienen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vasos y nervios</a:t>
            </a:r>
            <a:r>
              <a:rPr lang="es-ES" sz="2000" dirty="0">
                <a:latin typeface="Comic Sans MS" pitchFamily="66" charset="0"/>
              </a:rPr>
              <a:t>.</a:t>
            </a:r>
          </a:p>
          <a:p>
            <a:endParaRPr lang="es-ES" sz="2000" dirty="0"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Ejemplos: mesocolon transverso, mesocolon sigmoideo, mesenterio.</a:t>
            </a:r>
            <a:endParaRPr lang="es-ES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4" t="14015" r="53594" b="14484"/>
          <a:stretch/>
        </p:blipFill>
        <p:spPr bwMode="auto">
          <a:xfrm>
            <a:off x="5220072" y="131481"/>
            <a:ext cx="3240360" cy="5011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6840252" y="2869778"/>
            <a:ext cx="747320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MCT</a:t>
            </a:r>
            <a:endParaRPr lang="es-ES" sz="2000" b="1" dirty="0">
              <a:solidFill>
                <a:schemeClr val="bg1"/>
              </a:solidFill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H="1" flipV="1">
            <a:off x="6214131" y="2038734"/>
            <a:ext cx="648072" cy="74679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397404" y="5649854"/>
            <a:ext cx="280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Órgano</a:t>
            </a:r>
          </a:p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(peritoneo visceral)</a:t>
            </a:r>
            <a:endParaRPr lang="es-ES" sz="2000" b="1" dirty="0"/>
          </a:p>
        </p:txBody>
      </p:sp>
      <p:sp>
        <p:nvSpPr>
          <p:cNvPr id="12" name="11 Rectángulo"/>
          <p:cNvSpPr/>
          <p:nvPr/>
        </p:nvSpPr>
        <p:spPr>
          <a:xfrm>
            <a:off x="5868728" y="5626165"/>
            <a:ext cx="25795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Pared abdominal</a:t>
            </a:r>
          </a:p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(peritoneo parietal)</a:t>
            </a:r>
            <a:endParaRPr lang="es-ES" sz="2000" b="1" dirty="0"/>
          </a:p>
        </p:txBody>
      </p:sp>
      <p:sp>
        <p:nvSpPr>
          <p:cNvPr id="13" name="12 Flecha derecha"/>
          <p:cNvSpPr/>
          <p:nvPr/>
        </p:nvSpPr>
        <p:spPr>
          <a:xfrm>
            <a:off x="3204540" y="5758029"/>
            <a:ext cx="2376264" cy="569404"/>
          </a:xfrm>
          <a:prstGeom prst="rightArrow">
            <a:avLst/>
          </a:prstGeom>
          <a:solidFill>
            <a:schemeClr val="bg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3205716" y="5449799"/>
            <a:ext cx="2056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00"/>
                </a:solidFill>
                <a:latin typeface="Comic Sans MS" pitchFamily="66" charset="0"/>
              </a:rPr>
              <a:t>vasos y nervios</a:t>
            </a:r>
            <a:endParaRPr lang="es-ES" sz="2000" dirty="0">
              <a:solidFill>
                <a:srgbClr val="00FF00"/>
              </a:solidFill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700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25484" y="643815"/>
            <a:ext cx="45207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2. EPIPLONES (OMENTOS):</a:t>
            </a:r>
            <a:endParaRPr lang="es-ES" sz="2400" dirty="0">
              <a:solidFill>
                <a:srgbClr val="00FFFF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87900" y="1484784"/>
            <a:ext cx="42047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Comic Sans MS" pitchFamily="66" charset="0"/>
              </a:rPr>
              <a:t>Repliegues del peritoneo que unen órganos entre sí. </a:t>
            </a:r>
          </a:p>
          <a:p>
            <a:endParaRPr lang="es-ES" sz="2000" dirty="0"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Formados por </a:t>
            </a: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dos hojas </a:t>
            </a:r>
            <a:r>
              <a:rPr lang="es-ES" sz="2000" dirty="0">
                <a:latin typeface="Comic Sans MS" pitchFamily="66" charset="0"/>
              </a:rPr>
              <a:t>que unen </a:t>
            </a:r>
            <a:r>
              <a:rPr lang="es-ES" sz="2000" dirty="0">
                <a:solidFill>
                  <a:srgbClr val="00FF00"/>
                </a:solidFill>
                <a:latin typeface="Comic Sans MS" pitchFamily="66" charset="0"/>
              </a:rPr>
              <a:t>peritoneo visceral </a:t>
            </a:r>
            <a:r>
              <a:rPr lang="es-ES" sz="2000" dirty="0">
                <a:latin typeface="Comic Sans MS" pitchFamily="66" charset="0"/>
              </a:rPr>
              <a:t>con </a:t>
            </a:r>
            <a:r>
              <a:rPr lang="es-ES" sz="2000" dirty="0">
                <a:solidFill>
                  <a:srgbClr val="00FF00"/>
                </a:solidFill>
                <a:latin typeface="Comic Sans MS" pitchFamily="66" charset="0"/>
              </a:rPr>
              <a:t>peritoneo visceral </a:t>
            </a:r>
            <a:r>
              <a:rPr lang="es-ES" sz="2000" dirty="0">
                <a:latin typeface="Comic Sans MS" pitchFamily="66" charset="0"/>
              </a:rPr>
              <a:t>y contienen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vasos y nervios</a:t>
            </a:r>
            <a:r>
              <a:rPr lang="es-ES" sz="2000" dirty="0">
                <a:latin typeface="Comic Sans MS" pitchFamily="66" charset="0"/>
              </a:rPr>
              <a:t>.</a:t>
            </a:r>
          </a:p>
          <a:p>
            <a:endParaRPr lang="es-ES" sz="2000" dirty="0"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Ejemplos: epiplón mayor, epiplón menor.</a:t>
            </a:r>
            <a:endParaRPr lang="es-ES" sz="20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262" t="29327" r="26349" b="24947"/>
          <a:stretch>
            <a:fillRect/>
          </a:stretch>
        </p:blipFill>
        <p:spPr bwMode="auto">
          <a:xfrm>
            <a:off x="4839315" y="1232536"/>
            <a:ext cx="4371865" cy="362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11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4839315" y="4454828"/>
            <a:ext cx="4283968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epiplón menor o gastrohepático</a:t>
            </a:r>
            <a:endParaRPr lang="es-ES" sz="2000" b="1" dirty="0">
              <a:solidFill>
                <a:schemeClr val="bg1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6975114" y="2886621"/>
            <a:ext cx="0" cy="156820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397404" y="5649854"/>
            <a:ext cx="280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Órgano</a:t>
            </a:r>
          </a:p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(peritoneo visceral)</a:t>
            </a:r>
            <a:endParaRPr lang="es-ES" sz="2000" b="1" dirty="0"/>
          </a:p>
        </p:txBody>
      </p:sp>
      <p:sp>
        <p:nvSpPr>
          <p:cNvPr id="12" name="11 Flecha derecha"/>
          <p:cNvSpPr/>
          <p:nvPr/>
        </p:nvSpPr>
        <p:spPr>
          <a:xfrm>
            <a:off x="3204540" y="5758029"/>
            <a:ext cx="2376264" cy="569404"/>
          </a:xfrm>
          <a:prstGeom prst="rightArrow">
            <a:avLst/>
          </a:prstGeom>
          <a:solidFill>
            <a:schemeClr val="bg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5878347" y="5626165"/>
            <a:ext cx="25603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Órgano </a:t>
            </a:r>
          </a:p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(peritoneo visceral)</a:t>
            </a:r>
            <a:endParaRPr lang="es-ES" sz="2000" b="1" dirty="0"/>
          </a:p>
        </p:txBody>
      </p:sp>
      <p:sp>
        <p:nvSpPr>
          <p:cNvPr id="17" name="16 Rectángulo"/>
          <p:cNvSpPr/>
          <p:nvPr/>
        </p:nvSpPr>
        <p:spPr>
          <a:xfrm>
            <a:off x="3205716" y="5449799"/>
            <a:ext cx="2056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00"/>
                </a:solidFill>
                <a:latin typeface="Comic Sans MS" pitchFamily="66" charset="0"/>
              </a:rPr>
              <a:t>vasos y nervios</a:t>
            </a:r>
            <a:endParaRPr lang="es-ES" sz="20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05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97404" y="5649854"/>
            <a:ext cx="28083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Órgano</a:t>
            </a:r>
          </a:p>
          <a:p>
            <a:pPr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(peritoneo visceral)</a:t>
            </a:r>
            <a:endParaRPr lang="es-ES" sz="2000" b="1" dirty="0"/>
          </a:p>
        </p:txBody>
      </p:sp>
      <p:sp>
        <p:nvSpPr>
          <p:cNvPr id="7" name="6 Flecha derecha"/>
          <p:cNvSpPr/>
          <p:nvPr/>
        </p:nvSpPr>
        <p:spPr>
          <a:xfrm>
            <a:off x="3204540" y="5758029"/>
            <a:ext cx="2376264" cy="569404"/>
          </a:xfrm>
          <a:prstGeom prst="rightArrow">
            <a:avLst/>
          </a:prstGeom>
          <a:solidFill>
            <a:schemeClr val="bg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25484" y="643815"/>
            <a:ext cx="2932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3. LIGAMENTOS:</a:t>
            </a:r>
            <a:endParaRPr lang="es-ES" sz="2400" dirty="0">
              <a:solidFill>
                <a:srgbClr val="00FFFF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87899" y="1484784"/>
            <a:ext cx="49041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Comic Sans MS" pitchFamily="66" charset="0"/>
              </a:rPr>
              <a:t>Repliegues del peritoneo que unen </a:t>
            </a:r>
            <a:r>
              <a:rPr lang="es-ES" sz="2000" dirty="0">
                <a:solidFill>
                  <a:srgbClr val="FFC000"/>
                </a:solidFill>
                <a:latin typeface="Comic Sans MS" pitchFamily="66" charset="0"/>
              </a:rPr>
              <a:t>órganos entre sí o</a:t>
            </a:r>
            <a:r>
              <a:rPr lang="es-ES" sz="2000" dirty="0">
                <a:latin typeface="Comic Sans MS" pitchFamily="66" charset="0"/>
              </a:rPr>
              <a:t> a la </a:t>
            </a:r>
            <a:r>
              <a:rPr lang="es-ES" sz="2000" dirty="0">
                <a:solidFill>
                  <a:srgbClr val="FFC000"/>
                </a:solidFill>
                <a:latin typeface="Comic Sans MS" pitchFamily="66" charset="0"/>
              </a:rPr>
              <a:t>pared abdominal</a:t>
            </a:r>
            <a:r>
              <a:rPr lang="es-ES" sz="2000" dirty="0">
                <a:latin typeface="Comic Sans MS" pitchFamily="66" charset="0"/>
              </a:rPr>
              <a:t>. </a:t>
            </a:r>
          </a:p>
          <a:p>
            <a:endParaRPr lang="es-ES" sz="2000" dirty="0"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Formados por </a:t>
            </a: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dos hojas </a:t>
            </a:r>
            <a:r>
              <a:rPr lang="es-ES" sz="2000" dirty="0">
                <a:latin typeface="Comic Sans MS" pitchFamily="66" charset="0"/>
              </a:rPr>
              <a:t>que unen el </a:t>
            </a:r>
            <a:r>
              <a:rPr lang="es-ES" sz="2000" dirty="0">
                <a:solidFill>
                  <a:srgbClr val="00FF00"/>
                </a:solidFill>
                <a:latin typeface="Comic Sans MS" pitchFamily="66" charset="0"/>
              </a:rPr>
              <a:t>peritoneo visceral </a:t>
            </a:r>
            <a:r>
              <a:rPr lang="es-ES" sz="2000" dirty="0">
                <a:latin typeface="Comic Sans MS" pitchFamily="66" charset="0"/>
              </a:rPr>
              <a:t>con el </a:t>
            </a:r>
            <a:r>
              <a:rPr lang="es-ES" sz="2000" dirty="0">
                <a:solidFill>
                  <a:srgbClr val="00FF00"/>
                </a:solidFill>
                <a:latin typeface="Comic Sans MS" pitchFamily="66" charset="0"/>
              </a:rPr>
              <a:t>peritoneo visceral o parietal </a:t>
            </a:r>
            <a:r>
              <a:rPr lang="es-ES" sz="2000" dirty="0">
                <a:latin typeface="Comic Sans MS" pitchFamily="66" charset="0"/>
              </a:rPr>
              <a:t>y</a:t>
            </a:r>
            <a:r>
              <a:rPr lang="es-ES" sz="2000" dirty="0">
                <a:solidFill>
                  <a:srgbClr val="FF66FF"/>
                </a:solidFill>
                <a:latin typeface="Comic Sans MS" pitchFamily="66" charset="0"/>
              </a:rPr>
              <a:t>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NO CONTIENEN </a:t>
            </a:r>
            <a:r>
              <a:rPr lang="es-ES" sz="2000" dirty="0">
                <a:solidFill>
                  <a:srgbClr val="FF66FF"/>
                </a:solidFill>
                <a:latin typeface="Comic Sans MS" pitchFamily="66" charset="0"/>
              </a:rPr>
              <a:t>vasos ni nervios.</a:t>
            </a:r>
          </a:p>
          <a:p>
            <a:endParaRPr lang="es-ES" sz="2000" dirty="0"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Ejemplos: ligamento falciforme, ligamento frenocólico.</a:t>
            </a:r>
            <a:endParaRPr lang="es-ES" sz="20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1" t="27652" r="48016" b="44697"/>
          <a:stretch/>
        </p:blipFill>
        <p:spPr bwMode="auto">
          <a:xfrm>
            <a:off x="5292079" y="641122"/>
            <a:ext cx="3766029" cy="321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6372200" y="3256671"/>
            <a:ext cx="2723823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ligamento falciforme</a:t>
            </a:r>
            <a:endParaRPr lang="es-ES" sz="2000" b="1" dirty="0">
              <a:solidFill>
                <a:schemeClr val="bg1"/>
              </a:solidFill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 flipH="1" flipV="1">
            <a:off x="7313405" y="2132856"/>
            <a:ext cx="498956" cy="112381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15 Rectángulo"/>
          <p:cNvSpPr/>
          <p:nvPr/>
        </p:nvSpPr>
        <p:spPr>
          <a:xfrm>
            <a:off x="5745614" y="5711409"/>
            <a:ext cx="3168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FFC000"/>
                </a:solidFill>
                <a:latin typeface="Comic Sans MS" pitchFamily="66" charset="0"/>
              </a:rPr>
              <a:t>Órgano o pared </a:t>
            </a:r>
          </a:p>
          <a:p>
            <a:pPr algn="ctr"/>
            <a:r>
              <a:rPr lang="es-ES" sz="1600" b="1" dirty="0">
                <a:solidFill>
                  <a:srgbClr val="FFC000"/>
                </a:solidFill>
                <a:latin typeface="Comic Sans MS" pitchFamily="66" charset="0"/>
              </a:rPr>
              <a:t>(peritoneo visceral o parietal)</a:t>
            </a:r>
            <a:endParaRPr lang="es-ES" sz="1600" b="1" dirty="0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533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25484" y="643815"/>
            <a:ext cx="5327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4. FASCIAS DE COALESCENCIA:</a:t>
            </a:r>
            <a:endParaRPr lang="es-ES" sz="2400" dirty="0">
              <a:solidFill>
                <a:srgbClr val="00FFFF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87899" y="1484784"/>
            <a:ext cx="50110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Adherencias entre hojas peritoneales </a:t>
            </a:r>
            <a:r>
              <a:rPr lang="es-ES" sz="2000" dirty="0">
                <a:latin typeface="Comic Sans MS" pitchFamily="66" charset="0"/>
              </a:rPr>
              <a:t>visceral y parietal.</a:t>
            </a:r>
          </a:p>
          <a:p>
            <a:endParaRPr lang="es-ES" sz="2000" dirty="0"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Ejemplos: retroduodenopancreática, retrocólica ascendente.</a:t>
            </a:r>
          </a:p>
          <a:p>
            <a:endParaRPr lang="es-ES" sz="2000" dirty="0">
              <a:latin typeface="Comic Sans MS" pitchFamily="66" charset="0"/>
            </a:endParaRPr>
          </a:p>
          <a:p>
            <a:endParaRPr lang="es-ES" sz="2000" dirty="0"/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13</a:t>
            </a:fld>
            <a:endParaRPr lang="es-E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29753" t="19388" r="38445" b="26965"/>
          <a:stretch>
            <a:fillRect/>
          </a:stretch>
        </p:blipFill>
        <p:spPr bwMode="auto">
          <a:xfrm>
            <a:off x="5220072" y="1105480"/>
            <a:ext cx="3373225" cy="426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9 Conector recto de flecha"/>
          <p:cNvCxnSpPr/>
          <p:nvPr/>
        </p:nvCxnSpPr>
        <p:spPr>
          <a:xfrm flipV="1">
            <a:off x="6050781" y="3804848"/>
            <a:ext cx="0" cy="165618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4499992" y="5589239"/>
            <a:ext cx="4248333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FC retrocólica ascendente (</a:t>
            </a:r>
            <a:r>
              <a:rPr lang="es-ES" b="1" dirty="0" err="1">
                <a:solidFill>
                  <a:schemeClr val="bg1"/>
                </a:solidFill>
                <a:latin typeface="Comic Sans MS" pitchFamily="66" charset="0"/>
              </a:rPr>
              <a:t>Told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 II)</a:t>
            </a:r>
          </a:p>
        </p:txBody>
      </p:sp>
    </p:spTree>
    <p:extLst>
      <p:ext uri="{BB962C8B-B14F-4D97-AF65-F5344CB8AC3E}">
        <p14:creationId xmlns:p14="http://schemas.microsoft.com/office/powerpoint/2010/main" val="3832260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476672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FFFF00"/>
                </a:solidFill>
                <a:latin typeface="Comic Sans MS" pitchFamily="66" charset="0"/>
              </a:rPr>
              <a:t>Clasificación de los órganos según su relación con el peritoneo:</a:t>
            </a:r>
            <a:endParaRPr lang="es-ES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45633" y="2146285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PERITONEALES O PERITONIZADOS</a:t>
            </a:r>
          </a:p>
          <a:p>
            <a:pPr marL="45720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EXTRAPERITONEALES</a:t>
            </a:r>
          </a:p>
          <a:p>
            <a:pPr marL="45720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RETROPERITONIZADOS</a:t>
            </a:r>
          </a:p>
          <a:p>
            <a:pPr marL="45720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INTRAPERITONEALES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3412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476672"/>
            <a:ext cx="8143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1. ORGANOS PERITONEALES O PERITONIZADOS: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04922" y="1268760"/>
            <a:ext cx="77995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Comic Sans MS" pitchFamily="66" charset="0"/>
              </a:rPr>
              <a:t>Son los que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tienen peritoneo visceral.</a:t>
            </a:r>
          </a:p>
          <a:p>
            <a:endParaRPr lang="es-ES" sz="2000" b="1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s-ES" sz="2000" dirty="0">
                <a:latin typeface="Comic Sans MS" pitchFamily="66" charset="0"/>
              </a:rPr>
              <a:t>La mayoría de los órganos abdominales están peritonizados.</a:t>
            </a:r>
            <a:endParaRPr lang="es-ES" sz="2000" dirty="0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15</a:t>
            </a:fld>
            <a:endParaRPr lang="es-E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5778" t="48120" r="56995" b="22658"/>
          <a:stretch/>
        </p:blipFill>
        <p:spPr bwMode="auto">
          <a:xfrm>
            <a:off x="2627784" y="2815619"/>
            <a:ext cx="2592288" cy="2086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95386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476672"/>
            <a:ext cx="59650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2. ORGANOS EXTRAPERITONEALES: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39552" y="1113576"/>
            <a:ext cx="52453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latin typeface="Comic Sans MS" pitchFamily="66" charset="0"/>
              </a:rPr>
              <a:t>Son los que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NO</a:t>
            </a:r>
            <a:r>
              <a:rPr lang="es-ES" sz="2000" dirty="0">
                <a:latin typeface="Comic Sans MS" pitchFamily="66" charset="0"/>
              </a:rPr>
              <a:t>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tienen peritoneo visceral.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23528" y="2636912"/>
            <a:ext cx="4464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Retroperitoneales: </a:t>
            </a:r>
            <a:r>
              <a:rPr lang="es-ES" sz="2000" b="1" dirty="0">
                <a:latin typeface="Comic Sans MS" pitchFamily="66" charset="0"/>
              </a:rPr>
              <a:t>están DETRÁS del peritoneo.</a:t>
            </a:r>
          </a:p>
          <a:p>
            <a:r>
              <a:rPr lang="es-ES" sz="2000" b="1" dirty="0" err="1">
                <a:latin typeface="Comic Sans MS" pitchFamily="66" charset="0"/>
              </a:rPr>
              <a:t>Ej</a:t>
            </a:r>
            <a:r>
              <a:rPr lang="es-ES" sz="2000" b="1" dirty="0">
                <a:latin typeface="Comic Sans MS" pitchFamily="66" charset="0"/>
              </a:rPr>
              <a:t>: riñones, uréteres, grandes vasos.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23529" y="1916832"/>
            <a:ext cx="16369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Pueden ser: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23528" y="4006709"/>
            <a:ext cx="46085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Infraperitoneales: </a:t>
            </a:r>
            <a:r>
              <a:rPr lang="es-ES" sz="2000" b="1" dirty="0">
                <a:latin typeface="Comic Sans MS" pitchFamily="66" charset="0"/>
              </a:rPr>
              <a:t>están DEBAJO del peritoneo.</a:t>
            </a:r>
          </a:p>
          <a:p>
            <a:r>
              <a:rPr lang="es-ES" sz="2000" b="1" dirty="0" err="1">
                <a:latin typeface="Comic Sans MS" pitchFamily="66" charset="0"/>
              </a:rPr>
              <a:t>Ej</a:t>
            </a:r>
            <a:r>
              <a:rPr lang="es-ES" sz="2000" b="1" dirty="0">
                <a:latin typeface="Comic Sans MS" pitchFamily="66" charset="0"/>
              </a:rPr>
              <a:t>: vejiga, útero, vagina.</a:t>
            </a:r>
          </a:p>
          <a:p>
            <a:endParaRPr lang="es-ES" sz="2000" b="1" dirty="0"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4" t="19048" r="55850" b="44697"/>
          <a:stretch/>
        </p:blipFill>
        <p:spPr bwMode="auto">
          <a:xfrm>
            <a:off x="6628027" y="332656"/>
            <a:ext cx="2205158" cy="218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3" t="17461" r="50000" b="25758"/>
          <a:stretch/>
        </p:blipFill>
        <p:spPr bwMode="auto">
          <a:xfrm>
            <a:off x="4932039" y="2667498"/>
            <a:ext cx="3988394" cy="40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/>
          <a:srcRect l="54089" t="38845" r="9751" b="45517"/>
          <a:stretch/>
        </p:blipFill>
        <p:spPr bwMode="auto">
          <a:xfrm>
            <a:off x="744614" y="5445224"/>
            <a:ext cx="377420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974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476672"/>
            <a:ext cx="6255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3. ORGANOS RETROPERITONIZADOS: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39552" y="1268760"/>
            <a:ext cx="4176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Son los que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tienen peritoneo visceral </a:t>
            </a:r>
            <a:r>
              <a:rPr lang="es-ES" sz="2000" b="1" dirty="0">
                <a:latin typeface="Comic Sans MS" pitchFamily="66" charset="0"/>
              </a:rPr>
              <a:t>pero que se fusionó con el peritoneo parietal por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fascia de coalescencia.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r>
              <a:rPr lang="es-ES" sz="2000" b="1" dirty="0">
                <a:latin typeface="Comic Sans MS" pitchFamily="66" charset="0"/>
              </a:rPr>
              <a:t>Son retroperitoneales en apariencia.</a:t>
            </a:r>
          </a:p>
          <a:p>
            <a:endParaRPr lang="es-ES" sz="2000" b="1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s-ES" sz="2000" b="1" dirty="0" err="1">
                <a:solidFill>
                  <a:srgbClr val="FFFF00"/>
                </a:solidFill>
                <a:latin typeface="Comic Sans MS" pitchFamily="66" charset="0"/>
              </a:rPr>
              <a:t>Ej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: duodeno, páncreas.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2473" t="33034" r="34206" b="27808"/>
          <a:stretch>
            <a:fillRect/>
          </a:stretch>
        </p:blipFill>
        <p:spPr bwMode="auto">
          <a:xfrm>
            <a:off x="4860032" y="1130573"/>
            <a:ext cx="4017950" cy="50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17</a:t>
            </a:fld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6052" t="50699" r="9751" b="23808"/>
          <a:stretch/>
        </p:blipFill>
        <p:spPr bwMode="auto">
          <a:xfrm>
            <a:off x="276795" y="4725144"/>
            <a:ext cx="4313977" cy="151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73809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476672"/>
            <a:ext cx="59683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4. ORGANOS INTRAPERITONEALES: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95536" y="1124744"/>
            <a:ext cx="78309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Están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dentro de la cavidad peritoneal </a:t>
            </a:r>
            <a:r>
              <a:rPr lang="es-ES" sz="2000" b="1" dirty="0">
                <a:latin typeface="Comic Sans MS" pitchFamily="66" charset="0"/>
              </a:rPr>
              <a:t>sin  peritoneo visceral.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r>
              <a:rPr lang="es-ES" sz="2000" b="1" dirty="0">
                <a:latin typeface="Comic Sans MS" pitchFamily="66" charset="0"/>
              </a:rPr>
              <a:t>Los únicos son los ovarios. </a:t>
            </a:r>
            <a:endParaRPr lang="es-ES" sz="2000" b="1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52967" t="75444" r="29207" b="9084"/>
          <a:stretch/>
        </p:blipFill>
        <p:spPr bwMode="auto">
          <a:xfrm>
            <a:off x="683568" y="2708920"/>
            <a:ext cx="2456865" cy="159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18</a:t>
            </a:fld>
            <a:endParaRPr lang="es-E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3" t="17461" r="50000" b="25758"/>
          <a:stretch/>
        </p:blipFill>
        <p:spPr bwMode="auto">
          <a:xfrm>
            <a:off x="4099904" y="1844823"/>
            <a:ext cx="4288520" cy="430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Elipse"/>
          <p:cNvSpPr/>
          <p:nvPr/>
        </p:nvSpPr>
        <p:spPr>
          <a:xfrm rot="19700941">
            <a:off x="5909965" y="3802968"/>
            <a:ext cx="564123" cy="751558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974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836712"/>
            <a:ext cx="67778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FFFF00"/>
                </a:solidFill>
                <a:latin typeface="Comic Sans MS" pitchFamily="66" charset="0"/>
              </a:rPr>
              <a:t>División de la cavidad peritoneal:</a:t>
            </a:r>
            <a:endParaRPr lang="es-ES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39552" y="1988840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CAVIDAD PREVISCERAL</a:t>
            </a:r>
          </a:p>
          <a:p>
            <a:pPr marL="457200" lvl="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es-PY" sz="2400" b="1" dirty="0">
              <a:latin typeface="Comic Sans MS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REGIÓN SUPRACÓLICA (SUPRAMESOCÓLICA)</a:t>
            </a:r>
          </a:p>
          <a:p>
            <a:pPr marL="457200" lvl="0" indent="-457200">
              <a:buFont typeface="+mj-lt"/>
              <a:buAutoNum type="arabicPeriod"/>
            </a:pPr>
            <a:endParaRPr lang="es-PY" sz="2400" b="1" dirty="0">
              <a:latin typeface="Comic Sans MS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es-ES" sz="2400" b="1" dirty="0">
              <a:latin typeface="Comic Sans MS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s-ES" sz="2400" b="1" dirty="0">
                <a:latin typeface="Comic Sans MS" pitchFamily="66" charset="0"/>
              </a:rPr>
              <a:t>REGIÓN INFRACÓLICA (INFRAMESOCÓLICA)</a:t>
            </a:r>
            <a:endParaRPr lang="es-PY" sz="2400" b="1" dirty="0">
              <a:latin typeface="Comic Sans MS" pitchFamily="66" charset="0"/>
            </a:endParaRP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2129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476672"/>
            <a:ext cx="4483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1. CAVIDAD PREVISCERAL: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5536" y="1124744"/>
            <a:ext cx="8820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Entre el peritoneo parietal anterior (adelante) y las vísceras (atrás).</a:t>
            </a:r>
            <a:endParaRPr lang="es-ES" sz="2000" b="1" dirty="0"/>
          </a:p>
        </p:txBody>
      </p:sp>
      <p:sp>
        <p:nvSpPr>
          <p:cNvPr id="6" name="5 Rectángulo"/>
          <p:cNvSpPr/>
          <p:nvPr/>
        </p:nvSpPr>
        <p:spPr>
          <a:xfrm>
            <a:off x="374543" y="1997839"/>
            <a:ext cx="41974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Atrás:</a:t>
            </a:r>
            <a:endParaRPr lang="es-PY" sz="2000" b="1" dirty="0">
              <a:solidFill>
                <a:srgbClr val="FFC000"/>
              </a:solidFill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hígado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estómago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ligamento gastrocólico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ligamento gastrohepático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epiplón mayor</a:t>
            </a:r>
          </a:p>
          <a:p>
            <a:pPr lvl="0">
              <a:buNone/>
            </a:pPr>
            <a:endParaRPr lang="es-PY" sz="2000" b="1" dirty="0">
              <a:latin typeface="Comic Sans MS" pitchFamily="66" charset="0"/>
            </a:endParaRPr>
          </a:p>
          <a:p>
            <a:pPr>
              <a:buNone/>
            </a:pP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Adelante:</a:t>
            </a:r>
            <a:endParaRPr lang="es-PY" sz="2000" b="1" dirty="0">
              <a:solidFill>
                <a:srgbClr val="FFC000"/>
              </a:solidFill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peritoneo parietal anterior que tapiza la pared anterior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661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39552" y="476672"/>
            <a:ext cx="4381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2. REGIÓN SUPRACÓLICA: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961472" y="538227"/>
            <a:ext cx="4334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Encima del mesocolon transverso.</a:t>
            </a:r>
            <a:endParaRPr lang="es-ES" sz="2000" b="1" dirty="0"/>
          </a:p>
        </p:txBody>
      </p:sp>
      <p:sp>
        <p:nvSpPr>
          <p:cNvPr id="3" name="2 Rectángulo"/>
          <p:cNvSpPr/>
          <p:nvPr/>
        </p:nvSpPr>
        <p:spPr>
          <a:xfrm>
            <a:off x="284730" y="1124744"/>
            <a:ext cx="8535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Corresponde al territorio de distribución del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TRONCO CELÍACO </a:t>
            </a:r>
            <a:r>
              <a:rPr lang="es-ES" b="1" dirty="0">
                <a:latin typeface="Comic Sans MS" pitchFamily="66" charset="0"/>
              </a:rPr>
              <a:t>que irriga a estómago, hígado y bazo.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82133" y="2105640"/>
            <a:ext cx="388581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latin typeface="Comic Sans MS" pitchFamily="66" charset="0"/>
              </a:rPr>
              <a:t>Esta región incluye:</a:t>
            </a:r>
          </a:p>
          <a:p>
            <a:pPr>
              <a:buNone/>
            </a:pPr>
            <a:endParaRPr lang="es-PY" sz="2000" b="1" dirty="0">
              <a:latin typeface="Comic Sans MS" pitchFamily="66" charset="0"/>
            </a:endParaRPr>
          </a:p>
          <a:p>
            <a:pPr lvl="0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Receso subfrénico: </a:t>
            </a:r>
            <a:r>
              <a:rPr lang="es-ES" sz="2000" b="1" dirty="0">
                <a:latin typeface="Comic Sans MS" pitchFamily="66" charset="0"/>
              </a:rPr>
              <a:t>entre diafragma e hígado.</a:t>
            </a:r>
            <a:endParaRPr lang="es-PY" sz="2000" b="1" dirty="0">
              <a:latin typeface="Comic Sans MS" pitchFamily="66" charset="0"/>
            </a:endParaRPr>
          </a:p>
          <a:p>
            <a:pPr lvl="0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Receso subhepático: </a:t>
            </a:r>
            <a:r>
              <a:rPr lang="es-ES" sz="2000" b="1" dirty="0">
                <a:latin typeface="Comic Sans MS" pitchFamily="66" charset="0"/>
              </a:rPr>
              <a:t>debajo del hígado.</a:t>
            </a:r>
            <a:endParaRPr lang="es-PY" sz="2000" b="1" dirty="0">
              <a:latin typeface="Comic Sans MS" pitchFamily="66" charset="0"/>
            </a:endParaRPr>
          </a:p>
          <a:p>
            <a:pPr lvl="0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Celda gástrica: </a:t>
            </a:r>
            <a:r>
              <a:rPr lang="es-ES" sz="2000" b="1" dirty="0">
                <a:latin typeface="Comic Sans MS" pitchFamily="66" charset="0"/>
              </a:rPr>
              <a:t>contiene al estómago.</a:t>
            </a:r>
            <a:endParaRPr lang="es-PY" sz="2000" b="1" dirty="0">
              <a:latin typeface="Comic Sans MS" pitchFamily="66" charset="0"/>
            </a:endParaRPr>
          </a:p>
          <a:p>
            <a:pPr lvl="0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Celda esplénica: </a:t>
            </a:r>
            <a:r>
              <a:rPr lang="es-ES" sz="2000" b="1" dirty="0">
                <a:latin typeface="Comic Sans MS" pitchFamily="66" charset="0"/>
              </a:rPr>
              <a:t>contiene al bazo.</a:t>
            </a:r>
          </a:p>
          <a:p>
            <a:pPr lvl="0"/>
            <a:endParaRPr lang="es-PY" sz="2000" b="1" dirty="0">
              <a:latin typeface="Comic Sans MS" pitchFamily="66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2551" t="19677" r="40812" b="53788"/>
          <a:stretch/>
        </p:blipFill>
        <p:spPr bwMode="auto">
          <a:xfrm>
            <a:off x="3779912" y="1749791"/>
            <a:ext cx="5184576" cy="387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Rectángulo"/>
          <p:cNvSpPr/>
          <p:nvPr/>
        </p:nvSpPr>
        <p:spPr>
          <a:xfrm>
            <a:off x="304127" y="5949280"/>
            <a:ext cx="8839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Detrás del estómago se encuentra la </a:t>
            </a:r>
            <a:r>
              <a:rPr lang="es-ES" b="1" dirty="0">
                <a:solidFill>
                  <a:srgbClr val="00FF00"/>
                </a:solidFill>
                <a:latin typeface="Comic Sans MS" pitchFamily="66" charset="0"/>
              </a:rPr>
              <a:t>TRANSCAVIDAD DE LOS EPIPLONES </a:t>
            </a:r>
            <a:r>
              <a:rPr lang="es-ES" b="1" dirty="0">
                <a:latin typeface="Comic Sans MS" pitchFamily="66" charset="0"/>
              </a:rPr>
              <a:t>(bolsa omental).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0851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3392" t="24580" r="32085" b="33067"/>
          <a:stretch>
            <a:fillRect/>
          </a:stretch>
        </p:blipFill>
        <p:spPr bwMode="auto">
          <a:xfrm>
            <a:off x="323528" y="404664"/>
            <a:ext cx="8136904" cy="580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A34E-9C30-488C-BED0-2BA276CC40B5}" type="slidenum">
              <a:rPr lang="es-PY" smtClean="0"/>
              <a:pPr/>
              <a:t>22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173765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9753" t="19388" r="38445" b="26965"/>
          <a:stretch>
            <a:fillRect/>
          </a:stretch>
        </p:blipFill>
        <p:spPr bwMode="auto">
          <a:xfrm>
            <a:off x="4961472" y="1176677"/>
            <a:ext cx="4003016" cy="506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A34E-9C30-488C-BED0-2BA276CC40B5}" type="slidenum">
              <a:rPr lang="es-PY" smtClean="0"/>
              <a:pPr/>
              <a:t>23</a:t>
            </a:fld>
            <a:endParaRPr lang="es-PY"/>
          </a:p>
        </p:txBody>
      </p:sp>
      <p:sp>
        <p:nvSpPr>
          <p:cNvPr id="5" name="4 Rectángulo"/>
          <p:cNvSpPr/>
          <p:nvPr/>
        </p:nvSpPr>
        <p:spPr>
          <a:xfrm>
            <a:off x="539552" y="476672"/>
            <a:ext cx="4384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3. REGIÓN INFRACÓLICA: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961472" y="538227"/>
            <a:ext cx="4355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Debajo del mesocolon transverso.</a:t>
            </a:r>
            <a:endParaRPr lang="es-ES" sz="2000" b="1" dirty="0"/>
          </a:p>
        </p:txBody>
      </p:sp>
      <p:sp>
        <p:nvSpPr>
          <p:cNvPr id="7" name="6 Rectángulo"/>
          <p:cNvSpPr/>
          <p:nvPr/>
        </p:nvSpPr>
        <p:spPr>
          <a:xfrm>
            <a:off x="293848" y="1589098"/>
            <a:ext cx="46302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El </a:t>
            </a:r>
            <a:r>
              <a:rPr lang="es-ES" sz="2000" b="1" dirty="0">
                <a:solidFill>
                  <a:srgbClr val="00FF00"/>
                </a:solidFill>
                <a:latin typeface="Comic Sans MS" pitchFamily="66" charset="0"/>
              </a:rPr>
              <a:t>mesocolon sigmoide </a:t>
            </a:r>
            <a:r>
              <a:rPr lang="es-ES" sz="2000" b="1" dirty="0">
                <a:latin typeface="Comic Sans MS" pitchFamily="66" charset="0"/>
              </a:rPr>
              <a:t>lo divide en 2 porciones:</a:t>
            </a:r>
          </a:p>
          <a:p>
            <a:pPr>
              <a:buNone/>
            </a:pPr>
            <a:endParaRPr lang="es-PY" sz="2000" b="1" dirty="0">
              <a:latin typeface="Comic Sans MS" pitchFamily="66" charset="0"/>
            </a:endParaRPr>
          </a:p>
          <a:p>
            <a:pPr lvl="0">
              <a:buNone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PORCIÓN ABDOMINAL: </a:t>
            </a:r>
            <a:r>
              <a:rPr lang="es-ES" sz="2000" b="1" dirty="0">
                <a:latin typeface="Comic Sans MS" pitchFamily="66" charset="0"/>
              </a:rPr>
              <a:t>contiene principalmente al intestino delgado.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raíz del mesenterio </a:t>
            </a:r>
            <a:r>
              <a:rPr lang="es-ES" sz="2000" b="1" dirty="0">
                <a:latin typeface="Comic Sans MS" pitchFamily="66" charset="0"/>
              </a:rPr>
              <a:t>lo divide en 2 espacios:</a:t>
            </a:r>
            <a:endParaRPr lang="es-PY" sz="2000" b="1" dirty="0">
              <a:latin typeface="Comic Sans MS" pitchFamily="66" charset="0"/>
            </a:endParaRPr>
          </a:p>
          <a:p>
            <a:pPr lvl="0">
              <a:buNone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espacio mesentérico cólico derecho</a:t>
            </a:r>
            <a:endParaRPr lang="es-PY" sz="2000" b="1" dirty="0">
              <a:solidFill>
                <a:srgbClr val="FF99FF"/>
              </a:solidFill>
              <a:latin typeface="Comic Sans MS" pitchFamily="66" charset="0"/>
            </a:endParaRPr>
          </a:p>
          <a:p>
            <a:pPr lvl="0">
              <a:buNone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espacio mesentérico cólico izquierdo</a:t>
            </a:r>
          </a:p>
          <a:p>
            <a:pPr lvl="0">
              <a:buNone/>
            </a:pPr>
            <a:endParaRPr lang="es-PY" sz="2000" b="1" dirty="0">
              <a:latin typeface="Comic Sans MS" pitchFamily="66" charset="0"/>
            </a:endParaRPr>
          </a:p>
          <a:p>
            <a:pPr lvl="0">
              <a:buNone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PORCIÓN PELVIANA: </a:t>
            </a:r>
            <a:r>
              <a:rPr lang="es-ES" sz="2000" b="1" dirty="0">
                <a:latin typeface="Comic Sans MS" pitchFamily="66" charset="0"/>
              </a:rPr>
              <a:t>ocupado por el recto y el sistema urogenital.</a:t>
            </a:r>
            <a:endParaRPr lang="es-PY" sz="2000" b="1" dirty="0">
              <a:latin typeface="Comic Sans MS" pitchFamily="66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H="1">
            <a:off x="6732240" y="3474720"/>
            <a:ext cx="948720" cy="45833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7452320" y="4725144"/>
            <a:ext cx="188302" cy="108012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6037565" y="3410570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EMCD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7127125" y="4077072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EMCI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7640622" y="2915162"/>
            <a:ext cx="1423634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raíz del mesenterio</a:t>
            </a:r>
            <a:r>
              <a:rPr lang="es-E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6342455" y="5805264"/>
            <a:ext cx="237116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mesocolon sigmoide</a:t>
            </a:r>
            <a:r>
              <a:rPr lang="es-E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52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70005" y="332656"/>
            <a:ext cx="4974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800" b="1" dirty="0">
                <a:solidFill>
                  <a:srgbClr val="FFFF00"/>
                </a:solidFill>
                <a:latin typeface="Comic Sans MS" pitchFamily="66" charset="0"/>
              </a:rPr>
              <a:t>Espacios extraperitoneales: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46867" y="1772816"/>
            <a:ext cx="80695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Espacios retroperitoneales: </a:t>
            </a:r>
            <a:r>
              <a:rPr lang="es-ES" sz="2400" b="1" dirty="0">
                <a:latin typeface="Comic Sans MS" pitchFamily="66" charset="0"/>
              </a:rPr>
              <a:t>atrás, corresponden a las regiones lumbares, con los riñones y las glándulas suprarrenales.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s-PY" sz="24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Espacio retropúbico de Retzius: </a:t>
            </a:r>
            <a:r>
              <a:rPr lang="es-ES" sz="2400" b="1" dirty="0">
                <a:latin typeface="Comic Sans MS" pitchFamily="66" charset="0"/>
              </a:rPr>
              <a:t>a cada lado de la línea media, detrás del pubis.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s-PY" sz="24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Espacio retroinguinal de Bogros: </a:t>
            </a:r>
            <a:r>
              <a:rPr lang="es-ES" sz="2400" b="1" dirty="0">
                <a:latin typeface="Comic Sans MS" pitchFamily="66" charset="0"/>
              </a:rPr>
              <a:t>a cada lado de la línea media, detrás de la región inguinal.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s-PY" sz="24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Espacio pelvisubperitoneal: </a:t>
            </a:r>
            <a:r>
              <a:rPr lang="es-ES" sz="2400" b="1" dirty="0">
                <a:latin typeface="Comic Sans MS" pitchFamily="66" charset="0"/>
              </a:rPr>
              <a:t>por encima del piso de la pelvis.</a:t>
            </a:r>
            <a:endParaRPr lang="es-PY" sz="2400" b="1" dirty="0">
              <a:latin typeface="Comic Sans MS" pitchFamily="66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5535" y="1124744"/>
            <a:ext cx="8640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Se desarrollan donde el peritoneo se separa de las paredes abdominales.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630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476672"/>
            <a:ext cx="7061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800" b="1" dirty="0">
                <a:solidFill>
                  <a:srgbClr val="FFFF00"/>
                </a:solidFill>
                <a:latin typeface="Comic Sans MS" pitchFamily="66" charset="0"/>
              </a:rPr>
              <a:t>TRANSCAVIDAD DE LOS EPIPLONES: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5536" y="1196751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Es un divertículo de la cavidad peritoneal situado </a:t>
            </a:r>
            <a:r>
              <a:rPr lang="es-ES" b="1" dirty="0">
                <a:solidFill>
                  <a:srgbClr val="00FF00"/>
                </a:solidFill>
                <a:latin typeface="Comic Sans MS" pitchFamily="66" charset="0"/>
              </a:rPr>
              <a:t>detrás del epiplón menor y del estómago</a:t>
            </a:r>
            <a:r>
              <a:rPr lang="es-ES" b="1" dirty="0">
                <a:latin typeface="Comic Sans MS" pitchFamily="66" charset="0"/>
              </a:rPr>
              <a:t>,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debajo del hígado </a:t>
            </a:r>
            <a:r>
              <a:rPr lang="es-ES" b="1" dirty="0">
                <a:latin typeface="Comic Sans MS" pitchFamily="66" charset="0"/>
              </a:rPr>
              <a:t>y </a:t>
            </a:r>
            <a:r>
              <a:rPr lang="es-ES" b="1" dirty="0">
                <a:solidFill>
                  <a:srgbClr val="FF66FF"/>
                </a:solidFill>
                <a:latin typeface="Comic Sans MS" pitchFamily="66" charset="0"/>
              </a:rPr>
              <a:t>encima del mesocolon transverso.</a:t>
            </a:r>
          </a:p>
          <a:p>
            <a:endParaRPr lang="es-ES" b="1" dirty="0">
              <a:latin typeface="Comic Sans MS" pitchFamily="66" charset="0"/>
            </a:endParaRPr>
          </a:p>
          <a:p>
            <a:r>
              <a:rPr lang="es-ES" b="1" dirty="0">
                <a:latin typeface="Comic Sans MS" pitchFamily="66" charset="0"/>
              </a:rPr>
              <a:t>2 partes: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vestíbulo</a:t>
            </a:r>
            <a:r>
              <a:rPr lang="es-ES" b="1" dirty="0">
                <a:latin typeface="Comic Sans MS" pitchFamily="66" charset="0"/>
              </a:rPr>
              <a:t> y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porción retrogástrica </a:t>
            </a:r>
            <a:r>
              <a:rPr lang="es-ES" b="1" dirty="0">
                <a:latin typeface="Comic Sans MS" pitchFamily="66" charset="0"/>
              </a:rPr>
              <a:t>(transcavidad propiamente dicha</a:t>
            </a:r>
            <a:endParaRPr lang="es-ES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4" t="14015" r="53594" b="14484"/>
          <a:stretch/>
        </p:blipFill>
        <p:spPr bwMode="auto">
          <a:xfrm>
            <a:off x="5320462" y="2564904"/>
            <a:ext cx="2664296" cy="412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7956376" y="3207978"/>
            <a:ext cx="6815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TCE</a:t>
            </a:r>
            <a:endParaRPr lang="es-ES" sz="2000" dirty="0"/>
          </a:p>
        </p:txBody>
      </p:sp>
      <p:cxnSp>
        <p:nvCxnSpPr>
          <p:cNvPr id="10" name="9 Conector recto de flecha"/>
          <p:cNvCxnSpPr/>
          <p:nvPr/>
        </p:nvCxnSpPr>
        <p:spPr>
          <a:xfrm flipH="1">
            <a:off x="6516216" y="3358019"/>
            <a:ext cx="1440161" cy="25006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97393"/>
            <a:ext cx="4626947" cy="32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25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1621340" y="4467386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Comic Sans MS" pitchFamily="66" charset="0"/>
              </a:rPr>
              <a:t>TCE</a:t>
            </a:r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059832" y="4292434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  <a:latin typeface="Comic Sans MS" pitchFamily="66" charset="0"/>
              </a:rPr>
              <a:t>GCP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325996" y="4172823"/>
            <a:ext cx="554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00B050"/>
                </a:solidFill>
                <a:latin typeface="Comic Sans MS" pitchFamily="66" charset="0"/>
              </a:rPr>
              <a:t>HW</a:t>
            </a:r>
            <a:endParaRPr lang="es-ES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595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9776" t="32533" r="23581" b="22290"/>
          <a:stretch>
            <a:fillRect/>
          </a:stretch>
        </p:blipFill>
        <p:spPr bwMode="auto">
          <a:xfrm>
            <a:off x="107504" y="161094"/>
            <a:ext cx="8716351" cy="633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37EB9B-784E-4D8D-8DBC-FB2FC4329A1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5313661" y="2420888"/>
            <a:ext cx="126509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páncreas</a:t>
            </a:r>
            <a:endParaRPr lang="es-PY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79512" y="617492"/>
            <a:ext cx="4642139" cy="1077218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Comic Sans MS" pitchFamily="66" charset="0"/>
              </a:rPr>
              <a:t>TRANSCAVIDAD DE LOS EPIPLONES</a:t>
            </a:r>
            <a:endParaRPr lang="es-PY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V="1">
            <a:off x="6156176" y="2996953"/>
            <a:ext cx="0" cy="213743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2987824" y="3212976"/>
            <a:ext cx="1368152" cy="72008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5652610" y="1156101"/>
            <a:ext cx="136766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FF00"/>
                </a:solidFill>
                <a:latin typeface="Comic Sans MS" pitchFamily="66" charset="0"/>
              </a:rPr>
              <a:t>riñón izquierdo</a:t>
            </a:r>
            <a:endParaRPr lang="es-PY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6336441" y="3716794"/>
            <a:ext cx="131959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estómago</a:t>
            </a:r>
            <a:endParaRPr lang="es-PY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929125" y="4116904"/>
            <a:ext cx="1534394" cy="461665"/>
          </a:xfrm>
          <a:prstGeom prst="rect">
            <a:avLst/>
          </a:prstGeom>
          <a:solidFill>
            <a:srgbClr val="FF66FF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Vestíbulo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416841" y="5160206"/>
            <a:ext cx="3903272" cy="738664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Porción retrogástrica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(transcavidad propiamente dicha)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925818" y="4780440"/>
            <a:ext cx="3364834" cy="4001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Detrás del epiplón menor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3921795" y="5924954"/>
            <a:ext cx="4829291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Detrás del estómago y delante del páncreas y del riñón</a:t>
            </a:r>
          </a:p>
        </p:txBody>
      </p:sp>
      <p:sp>
        <p:nvSpPr>
          <p:cNvPr id="21" name="20 Flecha derecha"/>
          <p:cNvSpPr/>
          <p:nvPr/>
        </p:nvSpPr>
        <p:spPr>
          <a:xfrm>
            <a:off x="2032171" y="2404919"/>
            <a:ext cx="1152128" cy="416079"/>
          </a:xfrm>
          <a:prstGeom prst="rightArrow">
            <a:avLst/>
          </a:prstGeom>
          <a:solidFill>
            <a:srgbClr val="00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439090" y="2289792"/>
            <a:ext cx="1595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HIATO DE WINSLOW</a:t>
            </a:r>
          </a:p>
        </p:txBody>
      </p:sp>
    </p:spTree>
    <p:extLst>
      <p:ext uri="{BB962C8B-B14F-4D97-AF65-F5344CB8AC3E}">
        <p14:creationId xmlns:p14="http://schemas.microsoft.com/office/powerpoint/2010/main" val="2798562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1" t="13731" r="55963" b="40625"/>
          <a:stretch/>
        </p:blipFill>
        <p:spPr bwMode="auto">
          <a:xfrm>
            <a:off x="5467136" y="332656"/>
            <a:ext cx="3191684" cy="5268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51520" y="1902586"/>
            <a:ext cx="52108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Adelante: </a:t>
            </a:r>
            <a:r>
              <a:rPr lang="es-ES" sz="2000" b="1" dirty="0">
                <a:latin typeface="Comic Sans MS" pitchFamily="66" charset="0"/>
              </a:rPr>
              <a:t>vena porta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Atrás: </a:t>
            </a:r>
            <a:r>
              <a:rPr lang="es-ES" sz="2000" b="1" dirty="0">
                <a:latin typeface="Comic Sans MS" pitchFamily="66" charset="0"/>
              </a:rPr>
              <a:t>VCI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Arriba: </a:t>
            </a:r>
            <a:r>
              <a:rPr lang="es-ES" sz="2000" b="1" dirty="0">
                <a:latin typeface="Comic Sans MS" pitchFamily="66" charset="0"/>
              </a:rPr>
              <a:t>proceso caudado del hígado</a:t>
            </a:r>
          </a:p>
          <a:p>
            <a:endParaRPr lang="es-ES" sz="2000" b="1" dirty="0">
              <a:solidFill>
                <a:srgbClr val="FFC000"/>
              </a:solidFill>
              <a:latin typeface="Comic Sans MS" pitchFamily="66" charset="0"/>
            </a:endParaRPr>
          </a:p>
          <a:p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Abajo: </a:t>
            </a:r>
            <a:r>
              <a:rPr lang="es-ES" sz="2000" b="1" dirty="0">
                <a:latin typeface="Comic Sans MS" pitchFamily="66" charset="0"/>
              </a:rPr>
              <a:t>fascia de Treitz a nivel de la flexura superior del duodeno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23528" y="464792"/>
            <a:ext cx="30620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HIATO DE WINSLOW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51519" y="5445224"/>
            <a:ext cx="5832649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Es el orificio de entrada al vestíbulo de la transcavidad de los epiplones.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49036" y="971113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Comunica el vestíbulo con la gran cavidad peritoneal.</a:t>
            </a:r>
          </a:p>
        </p:txBody>
      </p:sp>
      <p:cxnSp>
        <p:nvCxnSpPr>
          <p:cNvPr id="13" name="12 Conector recto de flecha"/>
          <p:cNvCxnSpPr/>
          <p:nvPr/>
        </p:nvCxnSpPr>
        <p:spPr>
          <a:xfrm flipH="1" flipV="1">
            <a:off x="6634546" y="2549726"/>
            <a:ext cx="817774" cy="4171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7417289" y="2991450"/>
            <a:ext cx="1521074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HIATO DE WINSLOW</a:t>
            </a: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362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A34E-9C30-488C-BED0-2BA276CC40B5}" type="slidenum">
              <a:rPr lang="es-PY" smtClean="0"/>
              <a:pPr/>
              <a:t>28</a:t>
            </a:fld>
            <a:endParaRPr lang="es-PY"/>
          </a:p>
        </p:txBody>
      </p:sp>
      <p:sp>
        <p:nvSpPr>
          <p:cNvPr id="5" name="4 Rectángulo"/>
          <p:cNvSpPr/>
          <p:nvPr/>
        </p:nvSpPr>
        <p:spPr>
          <a:xfrm>
            <a:off x="870005" y="476672"/>
            <a:ext cx="3397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800" b="1" dirty="0">
                <a:solidFill>
                  <a:srgbClr val="FFFF00"/>
                </a:solidFill>
                <a:latin typeface="Comic Sans MS" pitchFamily="66" charset="0"/>
              </a:rPr>
              <a:t>EPIPLÓN MAYOR: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1" t="29563" r="47459" b="17992"/>
          <a:stretch/>
        </p:blipFill>
        <p:spPr bwMode="auto">
          <a:xfrm>
            <a:off x="5004048" y="313896"/>
            <a:ext cx="3888432" cy="6383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395536" y="1196752"/>
            <a:ext cx="4608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De la curvatura mayor del estómago desciende por delante del colon transverso y del intestino delgado.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779514" y="3607883"/>
            <a:ext cx="23374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Delantal epiploico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t="21428" r="59172" b="24808"/>
          <a:stretch/>
        </p:blipFill>
        <p:spPr bwMode="auto">
          <a:xfrm>
            <a:off x="248181" y="2276872"/>
            <a:ext cx="4752034" cy="424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1331640" y="3850628"/>
            <a:ext cx="1821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Borde superior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89126" y="6152770"/>
            <a:ext cx="1766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Borde inferior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232879" y="4856828"/>
            <a:ext cx="18807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Borde lateral derecho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119469" y="4856830"/>
            <a:ext cx="18807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Borde lateral izquierdo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27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t="21428" r="59172" b="24808"/>
          <a:stretch/>
        </p:blipFill>
        <p:spPr bwMode="auto">
          <a:xfrm>
            <a:off x="2744230" y="1138284"/>
            <a:ext cx="6004234" cy="536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32024" y="436022"/>
            <a:ext cx="8629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latin typeface="Comic Sans MS" pitchFamily="66" charset="0"/>
              </a:rPr>
              <a:t>Las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 arterias epiploicas </a:t>
            </a:r>
            <a:r>
              <a:rPr lang="es-ES" b="1" dirty="0">
                <a:latin typeface="Comic Sans MS" pitchFamily="66" charset="0"/>
              </a:rPr>
              <a:t>son ramas de las arterias gastroepiploicas D e I.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215257" y="2155558"/>
            <a:ext cx="25289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En la parte baja del epiplón mayor se anastomosan entre sí y forman la </a:t>
            </a:r>
            <a:r>
              <a:rPr lang="es-ES" sz="2000" b="1" dirty="0">
                <a:solidFill>
                  <a:srgbClr val="00FF00"/>
                </a:solidFill>
                <a:latin typeface="Comic Sans MS" pitchFamily="66" charset="0"/>
              </a:rPr>
              <a:t>arcada de Barkow.</a:t>
            </a:r>
            <a:endParaRPr lang="es-ES" sz="2000" b="1" dirty="0">
              <a:solidFill>
                <a:srgbClr val="00FF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32024" y="1138284"/>
            <a:ext cx="2387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Son 5 a 8 arterias.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317911" y="5301207"/>
            <a:ext cx="2909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Arcada de Barkow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428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MX" dirty="0"/>
            </a:br>
            <a:endParaRPr lang="es-PY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277813"/>
            <a:ext cx="8568952" cy="3888432"/>
          </a:xfrm>
        </p:spPr>
        <p:txBody>
          <a:bodyPr/>
          <a:lstStyle/>
          <a:p>
            <a:pPr marL="0" indent="0">
              <a:buNone/>
            </a:pPr>
            <a:r>
              <a:rPr lang="es-PY" b="1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Epiplón menor</a:t>
            </a:r>
          </a:p>
          <a:p>
            <a:pPr marL="0" indent="0">
              <a:buNone/>
            </a:pPr>
            <a:endParaRPr lang="es-PY" dirty="0">
              <a:solidFill>
                <a:srgbClr val="FFFF00"/>
              </a:solidFill>
              <a:effectLst/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es-PY" sz="2000" dirty="0">
                <a:effectLst/>
                <a:latin typeface="Comic Sans MS" panose="030F0702030302020204" pitchFamily="66" charset="0"/>
              </a:rPr>
              <a:t>También se denomina epiplón </a:t>
            </a:r>
            <a:r>
              <a:rPr lang="es-PY" sz="2000" dirty="0" err="1">
                <a:effectLst/>
                <a:latin typeface="Comic Sans MS" panose="030F0702030302020204" pitchFamily="66" charset="0"/>
              </a:rPr>
              <a:t>gastrohepático</a:t>
            </a:r>
            <a:r>
              <a:rPr lang="es-PY" sz="2000" dirty="0">
                <a:effectLst/>
                <a:latin typeface="Comic Sans MS" panose="030F0702030302020204" pitchFamily="66" charset="0"/>
              </a:rPr>
              <a:t>, contiene a los vasos gástricos derecho e izquierdo. Une la curvatura menor del estómago con el borde inferior del hígado.</a:t>
            </a:r>
          </a:p>
          <a:p>
            <a:pPr marL="0" indent="0">
              <a:buNone/>
            </a:pPr>
            <a:r>
              <a:rPr lang="es-PY" dirty="0">
                <a:effectLst/>
                <a:latin typeface="Comic Sans MS" panose="030F0702030302020204" pitchFamily="66" charset="0"/>
              </a:rPr>
              <a:t> </a:t>
            </a:r>
          </a:p>
          <a:p>
            <a:endParaRPr lang="es-PY" sz="200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79CD3-BA72-4BAE-B809-57A00A1816A2}" type="slidenum">
              <a:rPr lang="es-ES" smtClean="0"/>
              <a:t>30</a:t>
            </a:fld>
            <a:endParaRPr lang="es-E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2179524-DAAE-E8EE-361A-13A0E1A52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2348880"/>
            <a:ext cx="4268659" cy="435672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9F941C8B-50C5-91CC-14E4-88807319F327}"/>
              </a:ext>
            </a:extLst>
          </p:cNvPr>
          <p:cNvSpPr txBox="1">
            <a:spLocks/>
          </p:cNvSpPr>
          <p:nvPr/>
        </p:nvSpPr>
        <p:spPr bwMode="auto">
          <a:xfrm>
            <a:off x="148740" y="3395861"/>
            <a:ext cx="4423260" cy="15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l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9pPr>
          </a:lstStyle>
          <a:p>
            <a:pPr marL="0" indent="0">
              <a:buNone/>
            </a:pPr>
            <a:r>
              <a:rPr lang="es-PY" sz="2800" b="1" kern="0" dirty="0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Epiplón </a:t>
            </a:r>
            <a:r>
              <a:rPr lang="es-PY" sz="2800" b="1" kern="0" dirty="0" err="1"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gastroesplenico</a:t>
            </a:r>
            <a:endParaRPr lang="es-PY" sz="2800" b="1" kern="0" dirty="0">
              <a:solidFill>
                <a:srgbClr val="FFFF00"/>
              </a:solidFill>
              <a:effectLst/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s-PY" sz="1800" kern="0" dirty="0">
              <a:effectLst/>
              <a:latin typeface="Comic Sans MS" panose="030F0702030302020204" pitchFamily="66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es-PY" sz="1800" kern="0" dirty="0">
                <a:effectLst/>
                <a:latin typeface="Comic Sans MS" panose="030F0702030302020204" pitchFamily="66" charset="0"/>
              </a:rPr>
              <a:t> Une el 1/3 superior de la curvatura mayor con el bazo y contiene a los vasos </a:t>
            </a:r>
            <a:r>
              <a:rPr lang="es-PY" sz="1800" kern="0" dirty="0" err="1">
                <a:effectLst/>
                <a:latin typeface="Comic Sans MS" panose="030F0702030302020204" pitchFamily="66" charset="0"/>
              </a:rPr>
              <a:t>gastroepiploicos</a:t>
            </a:r>
            <a:r>
              <a:rPr lang="es-PY" sz="1800" kern="0" dirty="0">
                <a:effectLst/>
                <a:latin typeface="Comic Sans MS" panose="030F0702030302020204" pitchFamily="66" charset="0"/>
              </a:rPr>
              <a:t> izquierdos.</a:t>
            </a:r>
          </a:p>
          <a:p>
            <a:endParaRPr lang="es-PY" kern="0" dirty="0"/>
          </a:p>
        </p:txBody>
      </p:sp>
    </p:spTree>
    <p:extLst>
      <p:ext uri="{BB962C8B-B14F-4D97-AF65-F5344CB8AC3E}">
        <p14:creationId xmlns:p14="http://schemas.microsoft.com/office/powerpoint/2010/main" val="2864947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3072</TotalTime>
  <Words>1053</Words>
  <Application>Microsoft Office PowerPoint</Application>
  <PresentationFormat>Apresentação na tela (4:3)</PresentationFormat>
  <Paragraphs>237</Paragraphs>
  <Slides>30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7" baseType="lpstr">
      <vt:lpstr>Arial</vt:lpstr>
      <vt:lpstr>Berlin Sans FB</vt:lpstr>
      <vt:lpstr>Calibri</vt:lpstr>
      <vt:lpstr>Comic Sans MS</vt:lpstr>
      <vt:lpstr>Wide Latin</vt:lpstr>
      <vt:lpstr>Wingdings</vt:lpstr>
      <vt:lpstr>Tema1</vt:lpstr>
      <vt:lpstr>A N A T O M Í 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CFC</dc:title>
  <dc:creator>CHRISTIAN</dc:creator>
  <cp:lastModifiedBy>wagno araujo</cp:lastModifiedBy>
  <cp:revision>58</cp:revision>
  <dcterms:created xsi:type="dcterms:W3CDTF">2011-07-02T02:31:01Z</dcterms:created>
  <dcterms:modified xsi:type="dcterms:W3CDTF">2024-03-31T00:08:37Z</dcterms:modified>
</cp:coreProperties>
</file>